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58" r:id="rId3"/>
    <p:sldId id="257" r:id="rId4"/>
    <p:sldId id="259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na Giertz" initials="DG" lastIdx="1" clrIdx="0">
    <p:extLst>
      <p:ext uri="{19B8F6BF-5375-455C-9EA6-DF929625EA0E}">
        <p15:presenceInfo xmlns:p15="http://schemas.microsoft.com/office/powerpoint/2012/main" userId="Donna Giert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40" autoAdjust="0"/>
    <p:restoredTop sz="95753" autoAdjust="0"/>
  </p:normalViewPr>
  <p:slideViewPr>
    <p:cSldViewPr>
      <p:cViewPr varScale="1">
        <p:scale>
          <a:sx n="83" d="100"/>
          <a:sy n="83" d="100"/>
        </p:scale>
        <p:origin x="106" y="1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588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EEF96DE-6E21-4573-A82D-AD01FBA8E9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79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06T04:09:47.45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fitToCurve" value="1"/>
    </inkml:brush>
  </inkml:definitions>
  <inkml:trace contextRef="#ctx0" brushRef="#br0">0 25 0,'24'-25'203,"1"25"-187,-1 50-1,1-26 1,0-24-16,-1 50 16,1-26-16,0-24 15,-1 74-15,-24-49 16,25-25-16,0 24 16,-1 26-1,1-50-15,0 49 31,24 0-15,-24-24 15,24 24-15,-49-24 0,25 0-1,-1-1 1,1 1-1,0 24 1,-1-24 0,1 24-1,-25-24-15,25-25 16,-1 25-16,1-1 16,-25 50-1,49-24-15,-24-26 16,0-24-1,-25 25-15,49 24 16,-24-49-16,-25 25 16,0 0-16,24-25 15,1 24-15,-25 1 16,25 0 0,-1-1-16,1 1 15,-25 0 1,49 24-16,-24 0 15,-25-24 1,25 0-16,-25-1 16,24 1-16,26 49 31,-26-50-15,1 26-16,0-26 15,-25 1-15,24 0 16,26-1-16,-50 1 15,24 0-15,25-1 16,-24 26-16,24-1 16,1 25-16,-1-49 15,-24-1-15,24 50 16,0-24-16,-24-26 16,24 50-16,-49-49 15,25 0-15,24 49 16,-49-50-16,50 26 15,-26-26-15,26 26 16,-50-26-16,24 26 16,26-26-1,-26 1-15,-24 0 16,25-25 0,0 24-1,-1 26 1,1-50-1,0 24-15,-25 1 16,49-1 0,-24 1-1,-1 24-15,1 1 16,0-26 0,49 1-1,-25 24 1,-49-24-16,25-25 15,24 25-15,-24-1 16,-1 1-16,25 0 16,-49-1-1,50 26-15,-1-26 16,-24 26 0,-1-26-16,26 1 15,-50 0-15,24-1 16,26 1-16,-50 0 15,24-1-15,26 1 16,-26 24-16,1-24 16,0 0-16,24 24 15,-49-24-15,49-1 16,-24 1-16,-25 0 16,49 24-16,-24-24 31,24 24-16,1 0-15,24 25 16,-50-49 0,1-1-16,0 1 15,-1 24-15,1 1 16,0-1-16,-1-24 16,26 24-16,-1 0 15,0 1 1,-24-26-1,-25 1 1,0 24-16,25-24 16,24 24-16,-24-24 15,-1 0-15,1-1 16,-1 1-16,1 0 16,-25-1-1,49 26-15,-24-50 16,-25 49-1,25-24 1,-1-25 0,1 49-16,0 0 15,-1-49-15,26 50 16,-26-1-16,50 0 16,-49-49-16,0 25 15,-25 24-15,49-49 16,-24 74-16,-1-49 15,26 49-15,-26-50 16,1 26-16,0-50 16,-1 74-16,1-50 15,24 1-15,-49 0 16,50 24 0,-1 0-16,-49-24 15,49 24-15,1-24 16,24 49-16,-50 0 15,1 0-15,24 0 16,25 0 0,-49-49-16,24 49 15,-49-25-15,74 25 16,-49-25-16,-1-24 16,26 49-16,-26-25 15,26 25-15,-50-49 16,49-1-16,-24 50 15,24-24-15,0-1 16,1 0-16,-26 25 16,26-24-16,-1-1 15,-24-49-15,-25 25 16,24-1-16,26-24 16,-50 25-1,24 24 1,-24-24-16,25 0 15,0-1-15,-1 1 16,1 24 0,0 1-1,-1 24-15,26-25 16,-26-24 0,1-1-16,-25 26 15,25-1-15,24-24 16,-24-1-16,-1 26 15,1-26-15,0 50 16,-1-49 0,1 49-1,-25-50 1,25 1-16,-1-25 16,1 49-1,-1 1-15,1-1 16,0 0 15,-1-24 47,-24 24 188,0-24-251,25-25 1,24 49-16,-24-24 16,24 24-1,-24-24 1,0 0-16,-1-1 31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06T04:17:01.304"/>
    </inkml:context>
    <inkml:brush xml:id="br0">
      <inkml:brushProperty name="width" value="0.05" units="cm"/>
      <inkml:brushProperty name="height" value="0.05" units="cm"/>
      <inkml:brushProperty name="color" value="#AB008B"/>
      <inkml:brushProperty name="fitToCurve" value="1"/>
    </inkml:brush>
  </inkml:definitions>
  <inkml:trace contextRef="#ctx0" brushRef="#br0">0 4182 0,'26'-25'328,"-26"-1"-313,0 0-15,51 1 16,-51-27-16,26 1 16,-26 25 15,25-25-15,-25 26 15,0-1-16,0 0 1,0 1 15,0-1-31,0 0 16,0-51 0,26 52-1,0-1-15,-26 0 31,0 1-15,0-1-16,0-25 31,0 25 1,0 0-1,0-25-16,25 51-15,-25-26 16,0 1-16,0-1 16,0 0-16,26 1 15,-26-52 1,0 51 0,0-25-16,0 25 31,0 1-31,0-1 15,0 0-15,0 1 16,0-27 0,0 1-16,0 25 15,0-25-15,0 25 16,0-51 0,26 52-16,-1-27 15,-25 1-15,0-26 16,0 51-1,0-25-15,0 25 16,0-51-16,0 26 16,0 0-16,0 0 15,0-26-15,0 51 16,0 0-16,0-25 16,0 0-16,0-1 15,0 27 1,0-27-1,0 27 1,0-27 0,0 27-1,0-1-15,0 0 16,0-25 0,0 25-1,0 1-15,0-52 16,0 51-16,0-25 15,0 25-15,0-51 16,0 26-16,0-26 16,0 51-1,0-25 1,0 0 0,0-1-16,0 27 31,0-1-16,0 0 1,0 1 0,0-1-16,0-25 31,0 25-31,0 0 31,0 1-31,0-1 16,0-25-16,0 25 15,0-25-15,0 25 16,0 1-16,0-27 16,26-25-1,-26 26 1,0 0-16,0-1 16,0 1-16,0 25 15,0-51-15,0 52 16,0-1 15,0 0-15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06T04:17:08.642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fitToCurve" value="1"/>
    </inkml:brush>
  </inkml:definitions>
  <inkml:trace contextRef="#ctx0" brushRef="#br0">0 27 0,'77'52'31,"-51"-1"-31,0 0 16,25-25-16,0 0 15,26-1-15,-51 1 16,51-1-16,-26 27 15,-25-52 1,0 25 78,-1 1-94,-25 0 15,26-26-15,0 25 16,-1 1 15,1-26-15,-1 0 0,1 26-1,25-26 1,1 25-1,-1 1-15,-25-26 16,-1 0 31,1 0-47,-26 26 16,51-26-1,-25 0-15,0 0 31,25 0-15,0 51 0,-25-25-1,0-26 1,-1 0 0,1 0-1,25 25 1,-25 1 15,-26 0-15,26-26-16,-1 25 15,1 27-15,0-27 16,-26 1-16,25 25 16,27 1-16,-52-27 15,0 1-15,51 51 16,-51-52-16,25 1 15,1-26-15,-26 26 47,26 25-31,-26-25 0,0-1-1,0 1 1,0 0-16,25 25 15,1-51-15,0 26 16,-26 25-16,25-51 16,-25 51-16,26 1 15,0-27 17,-26 1-32,0 0 31,25-1-16,-25 1 1,0 25-16,26-25 16,-26 25-16,26 1 15,-26-27-15,0 26 16,25-25-16,1 0 16,-26-1-16,0 1 15,0 25 1,26-25-16,-26 0 47,0 25-47,25-25 15,1-1 1,-26 1-16,26 0 16,-26 25-16,0-25 15,25 25-15,1 0 31,0-51-31,-26 26 16,0 0 0,25-1-16,-25 1 15,0 0-15,0-1 16,0 1 0,26 25-16,0-25 15,-1 0 1,-25-1-1,0 1 157,26-26-156,25-26 0,-25-25-16,0 0 15,50-78-15,-50 104 16,-26-52-16,26 0 15,-26 25-15,25-25 16,-25 26-16,26-26 16,0 77-1,-26-77-15,0 51 16,0 1 0,0-27-16,0 27 15,0-26-15,0 25 16,0 0-16,0-25 15,0 25 1,0 1-16,0-27 31,0 1-31,0 0 16,0 25 0,0 0-16,0-25 15,0 25 1,0 1-16,25-1 15,-25 0 1,0 1-16,0-1 16,0 0-1,0 1 1,0-1 15,0-25-15,0 25 15,0 0-31,0 1 16,0-1 15,0 1-15,0-27-1,0 27 1,0-1 15,0-51-31,0 51 16,0-25-1,0 25 1,0 1 15,-25-1 0,25 0-31,-26-25 16,0 25 0,26 1-16,0-27 15,-25 1-15,25 25 16,-26 1-16,26-1 16,0 0-16,-26-25 15,26 25-15,0 1 16,-25-1-1,-1 26 220,-25-77-220,0 52-15,-78-1 16,27 0-16,-52-25 16,77 51-16,25-26 15,1 26-15,-52-25 16,78 25 78,-1 0-79,1 0-15,-1 0 32,-25 0-1,25 0 0,0 0-15,-25 0-1,25 25-15,1-25 16,-1 0 0,0 0-16,1 0 15,-1 26 1,0-26-1,1 0 1,-1 26 0,0-26-1,-25 25 329,25-25-328,26 26-1,0 0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06T04:17:26.487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fitToCurve" value="1"/>
    </inkml:brush>
  </inkml:definitions>
  <inkml:trace contextRef="#ctx0" brushRef="#br0">0 0 0,'77'0'93,"-52"0"-77,1 0 0,0 0-1,-1 0 1,27 0-1,-27 0-15,52 0 16,-51 0 0,0 0 77,-1 0-77,1 0 0,0 0-1,-1 0 188,1 0-187,25 0-16,-25 0 16,0 0-1,-1 0-15,1 25 32,25-25 30,-25 0-46,51 26-16,-52 0 15,1-26 1,0 0 0,-1 0-16,1 0 15,0 0-15,-1 0 16,1 0-16,0 0 15,51 0 1,-52 0 0,27 0-1,-27 0-15,1 0 16,0 0-16,-1 0 16,27 0-16,-27 0 15,1 0-15,0 0 16,25 0-16,-25 0 15,50 0 1,-50 0-16,0 0 31,25 0-31,-25 0 16,25 0 0,-25 0-1,25 0-15,-25 0 16,-1 0-1,1 0-15,25 0 16,-25 0-16,0 0 16,25 0-16,-25 0 15,-1 0 1,1 0 0,0 0-1,-1 0-15,1 0 16,0 0-1,-1 0-15,1 0 16,25 0 0,-25 0 15,-1 0-31,1 0 16,25 0-16,-25 0 15,25 0-15,-25 0 16,0 0-16,-1 0 15,1 0 1,0 0 0,51 25-1,-77 1 1,77-26 0,-52 0 15,1 26-31,0-26 15,51 0-15,25 0 16,-25 0-16,-25 0 16,50 0-16,-25 0 15,-26 25-15,52-25 16,0 52-16,-52-52 16,-25 0-16,25 25 15,-25-25-15,-1 0 16,1 0-1,0 0 1,25 0 0,-25 0-16,-1 0 15,27 0-15,-27 0 16,52 0 0,-51 0 15,51 0-31,-26 0 15,-25 0 1,-1 0-16,27 0 16,-27 0-16,1 0 15,0 0-15,25 0 32,-25 0-32,-1 0 15,52 0-15,-51 0 16,0 0-1,25 0-15,-25 0 16,-1 0-16,1 0 16,0 0-16,50 0 15,-50 0-15,25 0 16,-25 0-16,0 0 16,25 0-16,0 0 15,-25 0 1,25 0-16,1 0 15,-27 0 1,27 0-16,-27 0 16,27 0-16,-27 0 15,27 0 1,-27 0-16,52 0 16,-51 0-1,0 0-15,51 0 16,-52 0-16,26 0 15,1 0 1,-1 0-16,-25 0 16,-1 0-16,52 0 15,26 0 1,-77 0-16,51-25 16,-52 25-16,52 0 15,-25-26 1,-27 26-16,1 0 15,51 0-15,-51 0 16,50 0-16,-24 0 16,-1 0-16,26 0 15,0 0-15,-51 0 16,51 0-16,0 0 16,-26 0-16,26 0 15,-26 0-15,1 0 16,25 0-16,-1 0 15,-50 0-15,51 0 16,0-51 0,-26 51-1,26 0-15,-51 0 16,0 0 0,-1-26-16,1 26 15,0 0 1,-1 0-1,1 0-15,25 0 16,26 0-16,-51 0 16,51 0-16,26 0 15,-52 0-15,51 0 16,-25 0 0,-51 26-1,0-26-15,25 0 16,-25 0-16,51 0 15,-52 0-15,52 0 16,-51 0-16,77 0 16,-52 0-16,0 0 15,52 0-15,-1 0 16,-25 0-16,-25 0 16,25 0-16,0 0 15,0 0 1,0 0-16,0 0 15,-52 0 1,27 0-16,-27 0 16,1 0-1,25 0-15,-25 0 16,25 0-16,-25 0 16,-1 0-16,1 25 15,0-25 1,-1 0-1,1 0 17,0 0 108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06T04:17:54.428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fitToCurve" value="1"/>
    </inkml:brush>
  </inkml:definitions>
  <inkml:trace contextRef="#ctx0" brushRef="#br0">326 0 0,'-26'0'328,"26"26"-265,-26 25-32,26 1 0,-25-52-31,25 25 16,0 1 0,-26 0-1,26-1 1,0 1-1,0 25 17,-26-25-17,26 0 48,0 25-48,0-25 1,0-1-16,-25-25 16,25 26-16,0 0 15,0-1-15,0 27 16,0-27 0,0 26-1,0-25-15,0 0 31,0-1-15,0 1 0,0 0 15,0-1-15,0 27 15,0-27-16,0 1 48,0 0-32,0-1-15,0 1-1,0 0 1,0-1 0,0 1-1,0 0 1,0 25 0,0-25 15,0-1-31,0 1 15,0 0-15,0-1 16,0 1 0,0 0-1,0-1 1,0 1 15,0 25-31,0-25 31,0-1-31,0 1 32,0 0-32,0-1 15,0 27 1,0-27 0,0 1-1,0 25 1,0-25 31,0 0-16,0-1 0,0 1-15,0 0 31,0 25 31,0-25-63,0-1 17,0 1-32,0 0 15,0-1 1,0 27-16,0-27 16,-52 27-16,52-27 31,-25 1-16,25 0 1,0 25 0,0-26-16,0 1 15,0 25 1,0 1 15,0-27-15,0 1-16,0 0 15,-26-26 1,26 51-16,0-25 16,0-1-1,0 27 1,-26-27 0,1 1-1,25 25 16,0-25-15,0 0 0,0 25-1,0-25 1,0-1 0,0 1-16,0 0 15,0-1 1,0 27-16,0-1 15,0 0 1,0-25 0,0-1-16,0 1 15,0 0-15,0-1 16,0 27 0,0-27-1,0 1 16,0 25-15,0-25 0,0 0-1,0-1-15,0 27 16,0-27-16,0 27 16,0-27-16,0 27 15,0-1 1,0 0-1,0-25 1,0 0-16,0-1 16,0 1-1,0 0 63,0-1-62,0 1 0,0-1-16,0 1 31,0 25-15,0-25-1,0 0 1,0-1 46,0 1-46,0 0 15,0-1-15,0 1-1,0 0-15,0-1 32,0 27-32,0-27 62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06T04:18:07.120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fitToCurve" value="1"/>
    </inkml:brush>
  </inkml:definitions>
  <inkml:trace contextRef="#ctx0" brushRef="#br0">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06T04:09:59.3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fitToCurve" value="1"/>
    </inkml:brush>
  </inkml:definitions>
  <inkml:trace contextRef="#ctx0" brushRef="#br0">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06T04:10:09.93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fitToCurve" value="1"/>
    </inkml:brush>
  </inkml:definitions>
  <inkml:trace contextRef="#ctx0" brushRef="#br0">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06T04:10:17.2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fitToCurve" value="1"/>
    </inkml:brush>
  </inkml:definitions>
  <inkml:trace contextRef="#ctx0" brushRef="#br0">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06T04:12:17.574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fitToCurve" value="1"/>
    </inkml:brush>
  </inkml:definitions>
  <inkml:trace contextRef="#ctx0" brushRef="#br0">0 359 0,'51'0'109,"1"0"-93,-27 0-1,27 0-15,25 0 16,-26 0-1,26 0-15,26 0 16,-78 0-16,78 0 16,-52 0-16,26 0 15,26 0-15,-52 0 16,26 0-16,0 0 16,-26 0-16,26 0 15,-51 0-15,0 0 16,-1 0-16,27 0 15,-27 0-15,1 0 16,0 0-16,-1 0 16,-25-26-16,52 26 15,-1 0-15,0 0 16,-25 0 0,51 0-1,-52 0-15,52 0 16,-51 0-1,51 0-15,-26 0 0,1 0 16,25 0 0,-26 0-16,0 0 15,1 0-15,-27 0 16,1 0-16,0 0 16,-1 0-1,1 0 1,25 0-1,-25 0-15,-1 0 32,27 0-32,-27 0 15,52 0-15,-51 0 16,0 0 0,25 0-16,0 0 31,-25 0-31,0 0 15,25 0-15,0 0 16,-25 0-16,25 0 16,-25 0-16,51 0 15,-26 0-15,-25 0 16,0 0-16,-1 0 16,1 0-16,-1 0 15,27 0-15,-1 0 31,-25 0-31,-1 0 16,1 0-16,0 0 16,25 0-16,0 0 15,-25 0-15,0 0 16,-1 0-16,27 0 16,-1 0-16,-25 0 15,-1 0-15,1 0 16,51 0-1,-26 0-15,-25 0 16,25 0-16,26 0 16,-51 0-16,-1 0 15,27 0-15,-27 0 16,27 0-16,-1 0 16,0 0-16,-25 0 15,25 0-15,-25 0 16,25 0-16,1 0 15,-27 0-15,78 0 16,-77 0-16,-1 0 16,27 0-16,-1 0 15,0 0 1,-25 0-16,-1 0 16,27 0-1,-1 0 16,0 0-15,-25 0 0,0 0-16,-1 0 15,27 0 1,25 0 0,-52 0-16,27 0 15,-27 0 1,1 0-16,25 0 15,-25 0-15,51 0 16,-51 0-16,51 0 16,-26 0-16,0 0 15,0 0-15,-25 0 16,0 0-16,25 0 16,26 0-16,-26 0 15,1 0 1,-27 0-16,52 0 15,-25 0-15,25 0 16,-52 0-16,52 0 16,-25 0-16,-27 0 15,1 0-15,-1 0 16,52 0 0,-51 0-1,51 0 1,0 0-1,-51 0 1,-1 0-16,27 0 16,-27 0-1,52 0-15,-51 0 16,0 0 0,-1 0-16,1-25 15,0 25-15,51-26 16,-52 26-1,52-25 1,-51 25-16,51-26 16,-52 26-16,27-26 15,-1 26-15,0-51 16,1 25-16,25 26 16,-52 0-16,1 0 15,0-25-15,25-27 16,-25 52-1,25-25 1,-25 25 0,-1-26-1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06T04:12:23.226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fitToCurve" value="1"/>
    </inkml:brush>
  </inkml:definitions>
  <inkml:trace contextRef="#ctx0" brushRef="#br0">123 0 0,'-26'51'328,"26"-25"-312,0 51 15,0 0-15,0-51 15,0 25-15,0-25-16,0 76 31,0-76 16,0 25-31,0-25 77,0 25-77,0-25 15,0 0-15,0 25 31,0-25-32,0-1 1,0 27-16,0-27 47,0 1-32,0-1-15,0 27 32,0-1-17,0 26 17,0-26-17,0-25 1,0 25-1,0-25 1,0 25 0,0-25-16,0 51 47,0-26-16,0 26-16,0 0 17,0 0 15,0-51 78,0-1-94,0 1-16,0 0 1,0-1 0,0 27 31,0-27-16,0 1 0,0 25-15,0 1-1,0-27 1,0 27 0,0-1-16,0 0 15,0 1 1,0-27-16,0 78 31,0-26 16,0 51-31,0-102 30,0-1-30,0 1-16,0 0 16,0-1-16,0 1 15,0 0 17,0-1-32,0 27 31,0 50 0,0-76-15,0 25-1,0-25 1,0 0 0,0 51-1,0 0 1,0-26 15,0-25 0,0 25-15,0-25-16,0-1 16,26 52-1,-26-51 1,25 25-1,1-25 1,-26-1 0,0 52-1,0-51-15,-26 25 16,26 26 0,0-25-1,0-1 1,0-25-1,0 25-15,0 52 32,0-78-17,0 1 1,0 25 0,0-25-1,0-1 16,0 52-15,0-25 15,0-1-15,0-25 62,0-1 235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06T04:12:38.797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fitToCurve" value="1"/>
    </inkml:brush>
  </inkml:definitions>
  <inkml:trace contextRef="#ctx0" brushRef="#br0">0 0 0</inkml:trace>
  <inkml:trace contextRef="#ctx0" brushRef="#br0" timeOffset="1014">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06T04:12:48.076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fitToCurve" value="1"/>
    </inkml:brush>
  </inkml:definitions>
  <inkml:trace contextRef="#ctx0" brushRef="#br0">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06T04:14:21.965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  <inkml:brushProperty name="fitToCurve" value="1"/>
    </inkml:brush>
  </inkml:definitions>
  <inkml:trace contextRef="#ctx0" brushRef="#br0">0 2309 0,'256'-590'156,"-256"564"-156,0 0 16,0 1-16,0-27 15,0 27 1,0-1 0,0-25-16,26 25 15,-26-51-15,0 51 16,0-25-1,0 25-15,0-25 16,0 25-16,0 1 16,0-1-16,0-25 15,0 25 1,0 0-16,0-25 16,0 25-1,0-25-15,0 26 16,0-1-16,0-25 15,0 25 1,0 0-16,0-25 16,0 25-16,0 1 15,0-27 1,0 27 0,0-1-16,0 0 15,0 1 266,0-27-281,0 27 16,0-1-16,0 0 16,0-25-16,0 25 15,0 1-15,0-52 16,0 25-16,-26 1 16,26 25-16,0 1 15,0-1-15,0 1 16,0 50 187,0 26-187,0 1-16,0 25 15,26-52 1,0 1-16,-1 25 15,1 1 17,51 25-32,0 25 15,-51-76 1,-26 25 15,25-25-15,1 0-1,-1-1 1,-25 1-16,0 0 16,26 25 15,-26-25-15,26-1 15,-26 1-16,0 0-15,25-1 16,-25 1-16,26-26 16,0 51-1,-26-25 1,25-26 0,-25 25-1,0 27 1,26-27-1,0 1 1,-1 0 0,-25-1-16,26 27 15,0-52 1,-1 51-16,1-25 16,0-26-1,-1 25 1,-25 1-1,26 0 1,0-1 0,-1 27 15,1-27-15,-26 1-1,26 25 1,-1 1 15,27-1 0,-52-25 1,25-1 14,1 1-30,0-1 0,-26 1-16,51 0 15,-25-26 1,25 51 0,-26-25-16,52-1 15,-51-25 1,-26 52-1,51-27 1,-25-25 0,-26 26-1,51 25 1,-25-51-16,0 0 62,25 0-46,-25 0 31,-1 0-31,1 0-1,0 0 1,-1 0-16,1 0 15,0 0 1,-1 0-16,1 0 31,25 0-15,-102 0 515,25 0-515,-25 0-1,-26 0 1,26 0 0,51-25-16,-52 25 15,-50-26-15,50 26 32,27-26-32,-1 26 15,0 0 1,-25 0-1,25-25-15,-25 25 32,26 0-17,-1 0 1,-25 0 0,25 0-1,-25 0-15,25 0 16,0 0-16,1 0 15,-1 0 1,0 0 47,1 0-48,-27 0 16,27 0-15,-1 0 0,0 0-1,1 0 1,-1 0 46,-25 0 1,-1 0 109,1 0 47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9CE517D-0EDE-42C5-88CD-B97D98F15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890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DE4BCB-F649-496C-9656-C2AF49ED1F17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CE517D-0EDE-42C5-88CD-B97D98F1572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119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0BDE8-634A-4576-92F6-F1B789B9FA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51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86DB4-B661-46A8-BED9-F1FE67ECB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559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8266C-FCE7-43BA-AB87-DC27E1F031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16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DD2B-1448-4CD7-85BD-BA2C4F9ED9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374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321EE-54CA-45ED-AA74-D914C9AFEC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8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081F5-A134-4FD4-820A-234FED59D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35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69BF7-1D21-4939-909E-2B6C8C7C6D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88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E3018-3FB9-4D42-A397-9587F5184B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33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71FC1-24C5-478C-883A-B7EF1AA3E1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75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27B84-C6D0-4C39-942C-E34F3D03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56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AD854-218A-4ABB-9C51-5433AE2306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476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446E3-48E6-45D5-944F-4A44711B30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6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BC5BA72-4300-4114-AA04-8EB6A84A5B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customXml" Target="../ink/ink6.xml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openxmlformats.org/officeDocument/2006/relationships/audio" Target="../media/media5.m4a"/><Relationship Id="rId21" Type="http://schemas.openxmlformats.org/officeDocument/2006/relationships/customXml" Target="../ink/ink10.xml"/><Relationship Id="rId7" Type="http://schemas.openxmlformats.org/officeDocument/2006/relationships/customXml" Target="../ink/ink2.xml"/><Relationship Id="rId12" Type="http://schemas.openxmlformats.org/officeDocument/2006/relationships/image" Target="../media/image9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microsoft.com/office/2007/relationships/media" Target="../media/media5.m4a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openxmlformats.org/officeDocument/2006/relationships/customXml" Target="../ink/ink14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customXml" Target="../ink/ink5.xml"/><Relationship Id="rId24" Type="http://schemas.openxmlformats.org/officeDocument/2006/relationships/image" Target="../media/image15.png"/><Relationship Id="rId5" Type="http://schemas.openxmlformats.org/officeDocument/2006/relationships/customXml" Target="../ink/ink1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7.png"/><Relationship Id="rId10" Type="http://schemas.openxmlformats.org/officeDocument/2006/relationships/customXml" Target="../ink/ink4.xml"/><Relationship Id="rId19" Type="http://schemas.openxmlformats.org/officeDocument/2006/relationships/customXml" Target="../ink/ink9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3.xml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openxmlformats.org/officeDocument/2006/relationships/customXml" Target="../ink/ink13.xml"/><Relationship Id="rId30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383" y="604368"/>
            <a:ext cx="8137399" cy="2682659"/>
          </a:xfrm>
        </p:spPr>
        <p:txBody>
          <a:bodyPr/>
          <a:lstStyle/>
          <a:p>
            <a:pPr eaLnBrk="1" hangingPunct="1"/>
            <a:r>
              <a:rPr lang="en-US" altLang="en-US" sz="3200" b="1" dirty="0"/>
              <a:t>ECON 411</a:t>
            </a:r>
            <a:br>
              <a:rPr lang="en-US" altLang="en-US" sz="3200" b="1" dirty="0"/>
            </a:br>
            <a:r>
              <a:rPr lang="en-US" altLang="en-US" sz="3200" b="1" dirty="0"/>
              <a:t>Public Sector Economics</a:t>
            </a:r>
            <a:br>
              <a:rPr lang="en-US" altLang="en-US" sz="3200" b="1" dirty="0"/>
            </a:br>
            <a:r>
              <a:rPr lang="en-US" altLang="en-US" sz="3200" b="1" dirty="0"/>
              <a:t>PowerPoint Material</a:t>
            </a:r>
            <a:br>
              <a:rPr lang="en-US" altLang="en-US" sz="3200" b="1" dirty="0"/>
            </a:br>
            <a:r>
              <a:rPr lang="en-US" altLang="en-US" sz="3200" b="1" dirty="0"/>
              <a:t>2020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790330" y="4648200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52600" y="3363518"/>
            <a:ext cx="6096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J. Fred Giertz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Institute of Government and Public Affairs and Department of Economics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University of Illinois at Urbana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5410200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Online Lecture 5—April 4, 2020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4C675C5C-122C-4D5F-BAD7-6BF2E725E2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076"/>
    </mc:Choice>
    <mc:Fallback>
      <p:transition spd="slow" advTm="94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Healthcare Spending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384663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96" y="2209800"/>
            <a:ext cx="4411104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44683999-7D67-4440-8BB6-01A5A55A61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79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047"/>
    </mc:Choice>
    <mc:Fallback>
      <p:transition spd="slow" advTm="163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401762"/>
          </a:xfrm>
        </p:spPr>
        <p:txBody>
          <a:bodyPr/>
          <a:lstStyle/>
          <a:p>
            <a:r>
              <a:rPr lang="en-US" sz="3600" dirty="0"/>
              <a:t>Why is </a:t>
            </a:r>
            <a:r>
              <a:rPr lang="en-US" sz="3600" dirty="0">
                <a:latin typeface="Arial" panose="020B0604020202020204" pitchFamily="34" charset="0"/>
              </a:rPr>
              <a:t>healthc</a:t>
            </a:r>
            <a:r>
              <a:rPr lang="en-US" sz="3600" dirty="0"/>
              <a:t>are different?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267200"/>
          </a:xfrm>
        </p:spPr>
        <p:txBody>
          <a:bodyPr/>
          <a:lstStyle/>
          <a:p>
            <a:pPr lvl="0"/>
            <a:r>
              <a:rPr lang="en-US" sz="2400" dirty="0">
                <a:latin typeface="Arial" panose="020B0604020202020204" pitchFamily="34" charset="0"/>
              </a:rPr>
              <a:t>Explanations for government involvement</a:t>
            </a:r>
          </a:p>
          <a:p>
            <a:pPr lvl="1"/>
            <a:r>
              <a:rPr lang="en-US" sz="2000" dirty="0">
                <a:latin typeface="Arial" panose="020B0604020202020204" pitchFamily="34" charset="0"/>
              </a:rPr>
              <a:t>Pure public good?</a:t>
            </a:r>
          </a:p>
          <a:p>
            <a:pPr lvl="1"/>
            <a:r>
              <a:rPr lang="en-US" sz="2000" dirty="0">
                <a:latin typeface="Arial" panose="020B0604020202020204" pitchFamily="34" charset="0"/>
              </a:rPr>
              <a:t>Externalities?</a:t>
            </a:r>
          </a:p>
          <a:p>
            <a:pPr lvl="2"/>
            <a:r>
              <a:rPr lang="en-US" sz="1200" dirty="0">
                <a:latin typeface="Arial" panose="020B0604020202020204" pitchFamily="34" charset="0"/>
              </a:rPr>
              <a:t>Public health issues</a:t>
            </a:r>
          </a:p>
          <a:p>
            <a:pPr lvl="2"/>
            <a:r>
              <a:rPr lang="en-US" sz="1200" dirty="0">
                <a:latin typeface="Arial" panose="020B0604020202020204" pitchFamily="34" charset="0"/>
              </a:rPr>
              <a:t>Current COVID-19 crisis</a:t>
            </a:r>
          </a:p>
          <a:p>
            <a:pPr lvl="1"/>
            <a:r>
              <a:rPr lang="en-US" sz="2000" dirty="0">
                <a:latin typeface="Arial" panose="020B0604020202020204" pitchFamily="34" charset="0"/>
              </a:rPr>
              <a:t>In-kind redistribution</a:t>
            </a:r>
          </a:p>
          <a:p>
            <a:pPr lvl="1"/>
            <a:r>
              <a:rPr lang="en-US" sz="2000" dirty="0">
                <a:latin typeface="Arial" panose="020B0604020202020204" pitchFamily="34" charset="0"/>
              </a:rPr>
              <a:t>Assumption of universal access to “best” treatments and rapid technical advance</a:t>
            </a:r>
          </a:p>
          <a:p>
            <a:pPr lvl="1"/>
            <a:r>
              <a:rPr lang="en-US" sz="2000" dirty="0">
                <a:latin typeface="Arial" panose="020B0604020202020204" pitchFamily="34" charset="0"/>
              </a:rPr>
              <a:t>Third party payers</a:t>
            </a:r>
          </a:p>
          <a:p>
            <a:pPr lvl="1"/>
            <a:r>
              <a:rPr lang="en-US" sz="2000" dirty="0">
                <a:latin typeface="Arial" panose="020B0604020202020204" pitchFamily="34" charset="0"/>
              </a:rPr>
              <a:t>Principal-agent problems</a:t>
            </a:r>
          </a:p>
          <a:p>
            <a:pPr lvl="2"/>
            <a:endParaRPr lang="en-US" sz="1600" dirty="0">
              <a:latin typeface="Arial" panose="020B0604020202020204" pitchFamily="34" charset="0"/>
            </a:endParaRPr>
          </a:p>
          <a:p>
            <a:pPr lvl="2"/>
            <a:endParaRPr lang="en-US" sz="1600" dirty="0">
              <a:latin typeface="Arial" panose="020B0604020202020204" pitchFamily="34" charset="0"/>
            </a:endParaRPr>
          </a:p>
          <a:p>
            <a:pPr marL="0" lvl="0" indent="0">
              <a:buNone/>
            </a:pPr>
            <a:endParaRPr lang="en-US" sz="2400" dirty="0"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A49D94-64D8-4FC9-A288-20E1E8C6B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31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718"/>
    </mc:Choice>
    <mc:Fallback>
      <p:transition spd="slow" advTm="438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15962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</a:rPr>
              <a:t>Why is healthcare different?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7889"/>
            <a:ext cx="8229600" cy="3086911"/>
          </a:xfrm>
        </p:spPr>
        <p:txBody>
          <a:bodyPr/>
          <a:lstStyle/>
          <a:p>
            <a:pPr lvl="0"/>
            <a:r>
              <a:rPr lang="en-US" sz="2800" dirty="0">
                <a:latin typeface="Arial" panose="020B0604020202020204" pitchFamily="34" charset="0"/>
              </a:rPr>
              <a:t>Third party payers—insurance and government (Medicare, Medicaid, VA, etc.</a:t>
            </a:r>
          </a:p>
          <a:p>
            <a:pPr lvl="1"/>
            <a:r>
              <a:rPr lang="en-US" sz="2400" dirty="0">
                <a:latin typeface="Arial" panose="020B0604020202020204" pitchFamily="34" charset="0"/>
              </a:rPr>
              <a:t>Lessons from insurance</a:t>
            </a:r>
          </a:p>
          <a:p>
            <a:pPr lvl="2"/>
            <a:r>
              <a:rPr lang="en-US" sz="2000" dirty="0">
                <a:latin typeface="Arial" panose="020B0604020202020204" pitchFamily="34" charset="0"/>
              </a:rPr>
              <a:t>Moral hazard problems</a:t>
            </a:r>
          </a:p>
          <a:p>
            <a:pPr lvl="2"/>
            <a:r>
              <a:rPr lang="en-US" sz="2000" dirty="0">
                <a:latin typeface="Arial" panose="020B0604020202020204" pitchFamily="34" charset="0"/>
              </a:rPr>
              <a:t>Adverse selection</a:t>
            </a:r>
          </a:p>
          <a:p>
            <a:pPr lvl="1"/>
            <a:r>
              <a:rPr lang="en-US" sz="2400" dirty="0">
                <a:latin typeface="Arial" panose="020B0604020202020204" pitchFamily="34" charset="0"/>
              </a:rPr>
              <a:t>Asymmetric information problems (lemons)</a:t>
            </a:r>
          </a:p>
          <a:p>
            <a:pPr lvl="1"/>
            <a:r>
              <a:rPr lang="en-US" sz="2400" dirty="0">
                <a:latin typeface="Arial" panose="020B0604020202020204" pitchFamily="34" charset="0"/>
              </a:rPr>
              <a:t>Applications to health care</a:t>
            </a:r>
          </a:p>
          <a:p>
            <a:pPr lvl="1"/>
            <a:endParaRPr lang="en-US" sz="2400" dirty="0">
              <a:latin typeface="Arial" panose="020B0604020202020204" pitchFamily="34" charset="0"/>
            </a:endParaRPr>
          </a:p>
          <a:p>
            <a:pPr lvl="1"/>
            <a:endParaRPr lang="en-US" sz="2400" dirty="0">
              <a:latin typeface="Arial" panose="020B0604020202020204" pitchFamily="34" charset="0"/>
            </a:endParaRPr>
          </a:p>
          <a:p>
            <a:pPr lvl="1"/>
            <a:endParaRPr lang="en-US" sz="2400" dirty="0">
              <a:latin typeface="Arial" panose="020B0604020202020204" pitchFamily="34" charset="0"/>
            </a:endParaRPr>
          </a:p>
          <a:p>
            <a:pPr lvl="1"/>
            <a:endParaRPr lang="en-US" sz="2400" dirty="0">
              <a:latin typeface="Arial" panose="020B0604020202020204" pitchFamily="34" charset="0"/>
            </a:endParaRPr>
          </a:p>
          <a:p>
            <a:pPr lvl="1"/>
            <a:endParaRPr lang="en-US" sz="2400" dirty="0">
              <a:latin typeface="Arial" panose="020B0604020202020204" pitchFamily="34" charset="0"/>
            </a:endParaRPr>
          </a:p>
          <a:p>
            <a:pPr lvl="1"/>
            <a:endParaRPr lang="en-US" sz="2400" dirty="0">
              <a:latin typeface="Arial" panose="020B0604020202020204" pitchFamily="34" charset="0"/>
            </a:endParaRPr>
          </a:p>
          <a:p>
            <a:pPr lvl="1"/>
            <a:endParaRPr lang="en-US" sz="24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</a:rPr>
              <a:t>	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4169844"/>
            <a:ext cx="4309467" cy="28956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092CB36-A66A-4FC1-A7C9-440E233E6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6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118"/>
    </mc:Choice>
    <mc:Fallback>
      <p:transition spd="slow" advTm="687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2620D-ACF9-448E-8279-02D48D9F0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Moral Hazard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4A51F0-65B9-4349-B228-B18FF3B3CB65}"/>
              </a:ext>
            </a:extLst>
          </p:cNvPr>
          <p:cNvCxnSpPr>
            <a:cxnSpLocks/>
          </p:cNvCxnSpPr>
          <p:nvPr/>
        </p:nvCxnSpPr>
        <p:spPr>
          <a:xfrm>
            <a:off x="1524000" y="2209800"/>
            <a:ext cx="0" cy="3505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24B9340-A924-4A26-AA3E-C3C2513D53F3}"/>
              </a:ext>
            </a:extLst>
          </p:cNvPr>
          <p:cNvCxnSpPr/>
          <p:nvPr/>
        </p:nvCxnSpPr>
        <p:spPr>
          <a:xfrm>
            <a:off x="1500907" y="5715000"/>
            <a:ext cx="457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B9CCE05-B3F2-4F4E-8265-C3DE100C1D20}"/>
              </a:ext>
            </a:extLst>
          </p:cNvPr>
          <p:cNvSpPr txBox="1"/>
          <p:nvPr/>
        </p:nvSpPr>
        <p:spPr>
          <a:xfrm>
            <a:off x="533400" y="2743200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MB &amp;</a:t>
            </a:r>
          </a:p>
          <a:p>
            <a:r>
              <a:rPr lang="en-US" dirty="0"/>
              <a:t>MC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2E12D7-61F5-4067-80A3-9770E546BB67}"/>
              </a:ext>
            </a:extLst>
          </p:cNvPr>
          <p:cNvSpPr txBox="1"/>
          <p:nvPr/>
        </p:nvSpPr>
        <p:spPr>
          <a:xfrm>
            <a:off x="2971800" y="62484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Healthcare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E7DAA38-4C33-44AC-8B60-ED1D911C483E}"/>
                  </a:ext>
                </a:extLst>
              </p14:cNvPr>
              <p14:cNvContentPartPr/>
              <p14:nvPr/>
            </p14:nvContentPartPr>
            <p14:xfrm>
              <a:off x="1544889" y="2805270"/>
              <a:ext cx="2432520" cy="30276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E7DAA38-4C33-44AC-8B60-ED1D911C483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35889" y="2796270"/>
                <a:ext cx="2450160" cy="30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9D27C51-E2ED-48C5-B304-806F9AEE755D}"/>
                  </a:ext>
                </a:extLst>
              </p14:cNvPr>
              <p14:cNvContentPartPr/>
              <p14:nvPr/>
            </p14:nvContentPartPr>
            <p14:xfrm>
              <a:off x="1615809" y="2885190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9D27C51-E2ED-48C5-B304-806F9AEE755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6809" y="287619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A6B151E-8A7B-44B4-9015-058234E9CE48}"/>
                  </a:ext>
                </a:extLst>
              </p14:cNvPr>
              <p14:cNvContentPartPr/>
              <p14:nvPr/>
            </p14:nvContentPartPr>
            <p14:xfrm>
              <a:off x="2373658" y="3805422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A6B151E-8A7B-44B4-9015-058234E9CE4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64658" y="379642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41BF0AC-9E0B-48B3-9529-4777B2C9691C}"/>
                  </a:ext>
                </a:extLst>
              </p14:cNvPr>
              <p14:cNvContentPartPr/>
              <p14:nvPr/>
            </p14:nvContentPartPr>
            <p14:xfrm>
              <a:off x="-82982" y="6917982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41BF0AC-9E0B-48B3-9529-4777B2C9691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91982" y="69089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52E6CEA-1CCD-46BD-BA02-1579973E9E88}"/>
                  </a:ext>
                </a:extLst>
              </p14:cNvPr>
              <p14:cNvContentPartPr/>
              <p14:nvPr/>
            </p14:nvContentPartPr>
            <p14:xfrm>
              <a:off x="1500907" y="4116000"/>
              <a:ext cx="2900520" cy="151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52E6CEA-1CCD-46BD-BA02-1579973E9E8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91907" y="4107000"/>
                <a:ext cx="291816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846E6F1-F409-468A-A140-64B64A3DFF55}"/>
                  </a:ext>
                </a:extLst>
              </p14:cNvPr>
              <p14:cNvContentPartPr/>
              <p14:nvPr/>
            </p14:nvContentPartPr>
            <p14:xfrm>
              <a:off x="2717480" y="4174782"/>
              <a:ext cx="64800" cy="16074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846E6F1-F409-468A-A140-64B64A3DFF5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08480" y="4165782"/>
                <a:ext cx="82440" cy="162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CB84E96-9BF5-48F6-A98A-9B73420214CC}"/>
                  </a:ext>
                </a:extLst>
              </p14:cNvPr>
              <p14:cNvContentPartPr/>
              <p14:nvPr/>
            </p14:nvContentPartPr>
            <p14:xfrm>
              <a:off x="2170640" y="4184142"/>
              <a:ext cx="360" cy="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CB84E96-9BF5-48F6-A98A-9B73420214C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61640" y="417514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43DBB79-C350-456B-A3FA-68EAA884D60F}"/>
                  </a:ext>
                </a:extLst>
              </p14:cNvPr>
              <p14:cNvContentPartPr/>
              <p14:nvPr/>
            </p14:nvContentPartPr>
            <p14:xfrm>
              <a:off x="2059760" y="4156422"/>
              <a:ext cx="36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43DBB79-C350-456B-A3FA-68EAA884D6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050760" y="414742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5D07DA9-01FF-464C-AC6B-9BC68EECB184}"/>
                  </a:ext>
                </a:extLst>
              </p14:cNvPr>
              <p14:cNvContentPartPr/>
              <p14:nvPr/>
            </p14:nvContentPartPr>
            <p14:xfrm>
              <a:off x="1579520" y="3223662"/>
              <a:ext cx="739080" cy="8316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5D07DA9-01FF-464C-AC6B-9BC68EECB18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489520" y="3043662"/>
                <a:ext cx="918720" cy="11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F7AA1BC-BBA8-4C45-87B7-03076AA298CA}"/>
                  </a:ext>
                </a:extLst>
              </p14:cNvPr>
              <p14:cNvContentPartPr/>
              <p14:nvPr/>
            </p14:nvContentPartPr>
            <p14:xfrm>
              <a:off x="3934640" y="4276302"/>
              <a:ext cx="113040" cy="15058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F7AA1BC-BBA8-4C45-87B7-03076AA298C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925640" y="4267302"/>
                <a:ext cx="130680" cy="152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3E97BED-6D26-4AFD-9EE6-41E72F0FA7FF}"/>
                  </a:ext>
                </a:extLst>
              </p14:cNvPr>
              <p14:cNvContentPartPr/>
              <p14:nvPr/>
            </p14:nvContentPartPr>
            <p14:xfrm>
              <a:off x="3066320" y="4377462"/>
              <a:ext cx="919440" cy="1017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3E97BED-6D26-4AFD-9EE6-41E72F0FA7F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976320" y="4197462"/>
                <a:ext cx="1099080" cy="137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8149525-1CFF-4767-8741-C4FD3E7E298A}"/>
                  </a:ext>
                </a:extLst>
              </p14:cNvPr>
              <p14:cNvContentPartPr/>
              <p14:nvPr/>
            </p14:nvContentPartPr>
            <p14:xfrm>
              <a:off x="1524080" y="5070822"/>
              <a:ext cx="3685680" cy="925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8149525-1CFF-4767-8741-C4FD3E7E298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515080" y="5061822"/>
                <a:ext cx="370332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0959046-7AA3-4D6B-992E-2670586599B5}"/>
                  </a:ext>
                </a:extLst>
              </p14:cNvPr>
              <p14:cNvContentPartPr/>
              <p14:nvPr/>
            </p14:nvContentPartPr>
            <p14:xfrm>
              <a:off x="3429560" y="4248582"/>
              <a:ext cx="117720" cy="15890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0959046-7AA3-4D6B-992E-2670586599B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420560" y="4239582"/>
                <a:ext cx="135360" cy="160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0D11B0A-26FC-4A33-976F-FB1C98DC7B8B}"/>
                  </a:ext>
                </a:extLst>
              </p14:cNvPr>
              <p14:cNvContentPartPr/>
              <p14:nvPr/>
            </p14:nvContentPartPr>
            <p14:xfrm>
              <a:off x="2262800" y="3712902"/>
              <a:ext cx="360" cy="3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0D11B0A-26FC-4A33-976F-FB1C98DC7B8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253800" y="370390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BD13ADE0-9EFF-4601-957B-E1540F4E13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277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428"/>
    </mc:Choice>
    <mc:Fallback>
      <p:transition spd="slow" advTm="312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9DBE4-FDF4-4DBB-A517-BC8568D4E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Asymmetric Information and Adverse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AB1E9-707C-42CF-88E7-E78C33E0E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055" y="1600200"/>
            <a:ext cx="8229600" cy="4525963"/>
          </a:xfrm>
        </p:spPr>
        <p:txBody>
          <a:bodyPr/>
          <a:lstStyle/>
          <a:p>
            <a:r>
              <a:rPr lang="en-US" dirty="0"/>
              <a:t>Asymmetric Information and the lemon problem</a:t>
            </a:r>
          </a:p>
          <a:p>
            <a:r>
              <a:rPr lang="en-US" dirty="0"/>
              <a:t>Adverse selection methods of dealing with it</a:t>
            </a:r>
          </a:p>
          <a:p>
            <a:r>
              <a:rPr lang="en-US" dirty="0"/>
              <a:t>Applications to healthcare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DEF01D-C2CD-4CDA-8E86-4835615306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04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3684"/>
    </mc:Choice>
    <mc:Fallback>
      <p:transition spd="slow" advTm="101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81.5|17.7|10.1|38.3|18.2|56.3|14.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8544</TotalTime>
  <Words>140</Words>
  <Application>Microsoft Office PowerPoint</Application>
  <PresentationFormat>On-screen Show (4:3)</PresentationFormat>
  <Paragraphs>42</Paragraphs>
  <Slides>6</Slides>
  <Notes>2</Notes>
  <HiddenSlides>1</HiddenSlides>
  <MMClips>6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Arial</vt:lpstr>
      <vt:lpstr>Default Design</vt:lpstr>
      <vt:lpstr>ECON 411 Public Sector Economics PowerPoint Material 2020</vt:lpstr>
      <vt:lpstr>Healthcare Spending</vt:lpstr>
      <vt:lpstr>Why is healthcare different?</vt:lpstr>
      <vt:lpstr>Why is healthcare different?</vt:lpstr>
      <vt:lpstr>Moral Hazard</vt:lpstr>
      <vt:lpstr>Asymmetric Information and Adverse Selection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jgiertz</dc:creator>
  <cp:lastModifiedBy>Donna Giertz</cp:lastModifiedBy>
  <cp:revision>249</cp:revision>
  <dcterms:created xsi:type="dcterms:W3CDTF">2005-08-19T18:16:30Z</dcterms:created>
  <dcterms:modified xsi:type="dcterms:W3CDTF">2020-04-06T05:15:41Z</dcterms:modified>
</cp:coreProperties>
</file>